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5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34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61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968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2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449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5179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82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00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339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450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9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26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279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69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565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141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245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432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F1B7A1-E0FC-4214-9350-BF181D43EF69}" type="datetimeFigureOut">
              <a:rPr lang="es-MX" smtClean="0"/>
              <a:t>21/02/2023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F9ADFF-2A13-4BFF-A024-B10196444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351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483768" y="419989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u="sng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SYREMM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15616" y="980728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Presentación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339752" y="491833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Retail</a:t>
            </a:r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Management Mobile</a:t>
            </a:r>
          </a:p>
          <a:p>
            <a:pPr algn="ctr"/>
            <a:r>
              <a:rPr lang="es-MX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(Sistema de gestión de venta móvil)</a:t>
            </a:r>
          </a:p>
        </p:txBody>
      </p:sp>
      <p:pic>
        <p:nvPicPr>
          <p:cNvPr id="9" name="Imagen 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6275C4C-C6F6-2CB5-4196-68AFD0391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20" y="1973644"/>
            <a:ext cx="2744316" cy="23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851920" y="33089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Ventas</a:t>
            </a:r>
          </a:p>
        </p:txBody>
      </p:sp>
      <p:sp>
        <p:nvSpPr>
          <p:cNvPr id="10" name="6 CuadroTexto"/>
          <p:cNvSpPr txBox="1">
            <a:spLocks noChangeArrowheads="1"/>
          </p:cNvSpPr>
          <p:nvPr/>
        </p:nvSpPr>
        <p:spPr bwMode="auto">
          <a:xfrm>
            <a:off x="179512" y="1258648"/>
            <a:ext cx="576064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MX" altLang="es-MX" sz="185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Múltiples cajas por tienda y múltiples turnos por caja</a:t>
            </a:r>
          </a:p>
          <a:p>
            <a:pPr eaLnBrk="1" hangingPunct="1">
              <a:buFont typeface="Arial" pitchFamily="34" charset="0"/>
              <a:buChar char="•"/>
            </a:pPr>
            <a:endParaRPr lang="es-MX" altLang="es-MX" sz="185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185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Operación rápida y eficiente</a:t>
            </a:r>
          </a:p>
          <a:p>
            <a:pPr eaLnBrk="1" hangingPunct="1">
              <a:buFont typeface="Arial" pitchFamily="34" charset="0"/>
              <a:buChar char="•"/>
            </a:pPr>
            <a:endParaRPr lang="es-MX" altLang="es-MX" sz="185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185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Búsqueda rápida de cliente y producto</a:t>
            </a:r>
          </a:p>
          <a:p>
            <a:pPr eaLnBrk="1" hangingPunct="1">
              <a:buFont typeface="Arial" pitchFamily="34" charset="0"/>
              <a:buChar char="•"/>
            </a:pPr>
            <a:endParaRPr lang="es-MX" altLang="es-MX" sz="185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185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Cobro de la venta</a:t>
            </a:r>
          </a:p>
          <a:p>
            <a:pPr eaLnBrk="1" hangingPunct="1">
              <a:buFont typeface="Arial" pitchFamily="34" charset="0"/>
              <a:buChar char="•"/>
            </a:pPr>
            <a:endParaRPr lang="es-MX" altLang="es-MX" sz="185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185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Retiros de efectivo y de documentos</a:t>
            </a:r>
          </a:p>
          <a:p>
            <a:pPr eaLnBrk="1" hangingPunct="1">
              <a:buFont typeface="Arial" pitchFamily="34" charset="0"/>
              <a:buChar char="•"/>
            </a:pPr>
            <a:endParaRPr lang="es-MX" altLang="es-MX" sz="185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185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Impresión y reimpresión de ticket</a:t>
            </a:r>
          </a:p>
          <a:p>
            <a:pPr eaLnBrk="1" hangingPunct="1">
              <a:buFont typeface="Arial" pitchFamily="34" charset="0"/>
              <a:buChar char="•"/>
            </a:pPr>
            <a:endParaRPr lang="es-MX" altLang="es-MX" sz="185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185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Reportes de escritorio y web</a:t>
            </a:r>
          </a:p>
          <a:p>
            <a:pPr eaLnBrk="1" hangingPunct="1">
              <a:buFont typeface="Arial" pitchFamily="34" charset="0"/>
              <a:buChar char="•"/>
            </a:pPr>
            <a:endParaRPr lang="es-MX" altLang="es-MX" sz="185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185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altLang="es-MX" sz="1850" dirty="0" err="1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Power</a:t>
            </a:r>
            <a:r>
              <a:rPr lang="es-MX" altLang="es-MX" sz="185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Bi</a:t>
            </a:r>
          </a:p>
          <a:p>
            <a:pPr eaLnBrk="1" hangingPunct="1">
              <a:buFont typeface="Arial" pitchFamily="34" charset="0"/>
              <a:buChar char="•"/>
            </a:pPr>
            <a:endParaRPr lang="es-MX" altLang="es-MX" sz="185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1850" dirty="0" err="1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Dashboard</a:t>
            </a:r>
            <a:r>
              <a:rPr lang="es-MX" altLang="es-MX" sz="185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personalizados</a:t>
            </a:r>
            <a:endParaRPr lang="es-MX" altLang="es-MX" sz="1850" dirty="0">
              <a:solidFill>
                <a:schemeClr val="bg1"/>
              </a:solidFill>
              <a:latin typeface="Hero Bold" panose="000008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657544" cy="161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C258B40-65EE-C0B4-04E2-3869F1895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883" b="26407"/>
          <a:stretch/>
        </p:blipFill>
        <p:spPr>
          <a:xfrm>
            <a:off x="5940151" y="3669350"/>
            <a:ext cx="2674641" cy="14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5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75856" y="90872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Laboratorio</a:t>
            </a:r>
          </a:p>
        </p:txBody>
      </p:sp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539552" y="1822172"/>
            <a:ext cx="439261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MX" alt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Control de garantías.</a:t>
            </a:r>
          </a:p>
          <a:p>
            <a:pPr eaLnBrk="1" hangingPunct="1">
              <a:buFont typeface="Arial" pitchFamily="34" charset="0"/>
              <a:buChar char="•"/>
            </a:pPr>
            <a:endParaRPr lang="es-MX" altLang="es-MX" sz="20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Servicio de reparación de equipos celulares.</a:t>
            </a:r>
          </a:p>
          <a:p>
            <a:pPr eaLnBrk="1" hangingPunct="1">
              <a:buFont typeface="Arial" pitchFamily="34" charset="0"/>
              <a:buChar char="•"/>
            </a:pPr>
            <a:endParaRPr lang="es-MX" altLang="es-MX" sz="20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2000" dirty="0" err="1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Flexeos</a:t>
            </a:r>
            <a:r>
              <a:rPr lang="es-MX" alt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de equipos celular</a:t>
            </a:r>
          </a:p>
          <a:p>
            <a:pPr eaLnBrk="1" hangingPunct="1">
              <a:buFont typeface="Arial" pitchFamily="34" charset="0"/>
              <a:buChar char="•"/>
            </a:pPr>
            <a:endParaRPr lang="es-MX" altLang="es-MX" sz="20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Cobro de reparación y </a:t>
            </a:r>
            <a:r>
              <a:rPr lang="es-MX" altLang="es-MX" sz="2000" dirty="0" err="1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flexeos</a:t>
            </a:r>
            <a:endParaRPr lang="es-MX" altLang="es-MX" sz="20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s-MX" altLang="es-MX" sz="20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Impresión y reimpresión de ticket</a:t>
            </a:r>
          </a:p>
          <a:p>
            <a:pPr eaLnBrk="1" hangingPunct="1">
              <a:buFont typeface="Arial" pitchFamily="34" charset="0"/>
              <a:buChar char="•"/>
            </a:pPr>
            <a:endParaRPr lang="es-MX" altLang="es-MX" sz="20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Reportes de escritorio y web</a:t>
            </a:r>
          </a:p>
          <a:p>
            <a:pPr eaLnBrk="1" hangingPunct="1"/>
            <a:endParaRPr lang="es-MX" altLang="es-MX" sz="1600" dirty="0"/>
          </a:p>
        </p:txBody>
      </p:sp>
    </p:spTree>
    <p:extLst>
      <p:ext uri="{BB962C8B-B14F-4D97-AF65-F5344CB8AC3E}">
        <p14:creationId xmlns:p14="http://schemas.microsoft.com/office/powerpoint/2010/main" val="291106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31840" y="98072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Portabilidad</a:t>
            </a:r>
          </a:p>
        </p:txBody>
      </p:sp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539552" y="1924377"/>
            <a:ext cx="475252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MX" alt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Control de portabilidad a diferentes compañías celulares móviles.</a:t>
            </a:r>
          </a:p>
          <a:p>
            <a:pPr eaLnBrk="1" hangingPunct="1">
              <a:buFont typeface="Arial" pitchFamily="34" charset="0"/>
              <a:buChar char="•"/>
            </a:pPr>
            <a:endParaRPr lang="es-MX" altLang="es-MX" sz="20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Control de portabilidad de chips a diferentes compañías móviles.</a:t>
            </a:r>
          </a:p>
          <a:p>
            <a:pPr eaLnBrk="1" hangingPunct="1">
              <a:buFont typeface="Arial" pitchFamily="34" charset="0"/>
              <a:buChar char="•"/>
            </a:pPr>
            <a:endParaRPr lang="es-MX" altLang="es-MX" sz="20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Ingreso de portabilidad de chips por ajuste de inventarios </a:t>
            </a:r>
          </a:p>
          <a:p>
            <a:pPr eaLnBrk="1" hangingPunct="1"/>
            <a:endParaRPr lang="es-MX" altLang="es-MX" sz="20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MX" alt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Reportes de escritorio y web</a:t>
            </a:r>
            <a:r>
              <a:rPr lang="es-MX" altLang="es-MX" sz="1600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1" hangingPunct="1"/>
            <a:endParaRPr lang="es-MX" altLang="es-MX" sz="1600" dirty="0"/>
          </a:p>
        </p:txBody>
      </p:sp>
    </p:spTree>
    <p:extLst>
      <p:ext uri="{BB962C8B-B14F-4D97-AF65-F5344CB8AC3E}">
        <p14:creationId xmlns:p14="http://schemas.microsoft.com/office/powerpoint/2010/main" val="42608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09" y="1416833"/>
            <a:ext cx="2657542" cy="20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83568" y="1416833"/>
            <a:ext cx="446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Control de papeletas</a:t>
            </a:r>
          </a:p>
          <a:p>
            <a:pPr algn="just">
              <a:defRPr/>
            </a:pPr>
            <a:endParaRPr lang="es-MX" sz="1400" dirty="0">
              <a:solidFill>
                <a:schemeClr val="bg1">
                  <a:lumMod val="95000"/>
                  <a:lumOff val="5000"/>
                </a:schemeClr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Tx/>
              <a:buChar char="•"/>
              <a:defRPr/>
            </a:pPr>
            <a:r>
              <a:rPr lang="es-MX" dirty="0">
                <a:solidFill>
                  <a:schemeClr val="bg1">
                    <a:lumMod val="95000"/>
                    <a:lumOff val="5000"/>
                  </a:schemeClr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Importación de archivo movistar</a:t>
            </a:r>
          </a:p>
          <a:p>
            <a:pPr lvl="1" algn="just">
              <a:buFontTx/>
              <a:buChar char="•"/>
              <a:defRPr/>
            </a:pPr>
            <a:r>
              <a:rPr lang="es-MX" dirty="0">
                <a:solidFill>
                  <a:schemeClr val="bg1">
                    <a:lumMod val="95000"/>
                    <a:lumOff val="5000"/>
                  </a:schemeClr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Reporte de pago de comisiones</a:t>
            </a:r>
          </a:p>
          <a:p>
            <a:pPr algn="just">
              <a:defRPr/>
            </a:pPr>
            <a:endParaRPr lang="es-MX" b="1" dirty="0">
              <a:solidFill>
                <a:schemeClr val="bg1">
                  <a:lumMod val="95000"/>
                  <a:lumOff val="5000"/>
                </a:schemeClr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s-MX" sz="20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s-MX" sz="20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s-MX" sz="20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s-MX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Planes</a:t>
            </a:r>
          </a:p>
          <a:p>
            <a:pPr algn="just">
              <a:defRPr/>
            </a:pPr>
            <a:endParaRPr lang="es-MX" sz="1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Tx/>
              <a:buChar char="•"/>
              <a:defRPr/>
            </a:pPr>
            <a:r>
              <a:rPr lang="es-MX" dirty="0">
                <a:solidFill>
                  <a:schemeClr val="bg1">
                    <a:lumMod val="95000"/>
                    <a:lumOff val="5000"/>
                  </a:schemeClr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Solicitudes de planes por cliente</a:t>
            </a:r>
          </a:p>
          <a:p>
            <a:pPr lvl="1" algn="just">
              <a:buFontTx/>
              <a:buChar char="•"/>
              <a:defRPr/>
            </a:pPr>
            <a:r>
              <a:rPr lang="es-MX" dirty="0">
                <a:solidFill>
                  <a:schemeClr val="bg1">
                    <a:lumMod val="95000"/>
                    <a:lumOff val="5000"/>
                  </a:schemeClr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Contratación de planes</a:t>
            </a:r>
          </a:p>
          <a:p>
            <a:pPr lvl="1" algn="just">
              <a:defRPr/>
            </a:pPr>
            <a:endParaRPr lang="es-MX" sz="1400" dirty="0">
              <a:latin typeface="Aaux ProRegular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52" y="3861048"/>
            <a:ext cx="2657542" cy="20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96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830986" y="2276872"/>
            <a:ext cx="3482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94978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2-11-23 at 4.45.00 PM">
            <a:hlinkClick r:id="" action="ppaction://media"/>
            <a:extLst>
              <a:ext uri="{FF2B5EF4-FFF2-40B4-BE49-F238E27FC236}">
                <a16:creationId xmlns:a16="http://schemas.microsoft.com/office/drawing/2014/main" id="{90D59F17-D871-7650-8B9E-18FC317664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-9128"/>
            <a:ext cx="6876256" cy="68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15665" y="2577678"/>
            <a:ext cx="53126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¿Quiénes somos?</a:t>
            </a:r>
          </a:p>
        </p:txBody>
      </p:sp>
    </p:spTree>
    <p:extLst>
      <p:ext uri="{BB962C8B-B14F-4D97-AF65-F5344CB8AC3E}">
        <p14:creationId xmlns:p14="http://schemas.microsoft.com/office/powerpoint/2010/main" val="42116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90000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¿Quiénes somos?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13232" y="1988840"/>
            <a:ext cx="8163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Comunicación Tecnológica Computacional es una compañía Informática que actualmente cuenta con aplicaciones técnicas y administrativas enfocadas a las necesidades que requiere la empresa.</a:t>
            </a:r>
          </a:p>
        </p:txBody>
      </p:sp>
    </p:spTree>
    <p:extLst>
      <p:ext uri="{BB962C8B-B14F-4D97-AF65-F5344CB8AC3E}">
        <p14:creationId xmlns:p14="http://schemas.microsoft.com/office/powerpoint/2010/main" val="410048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29884" y="2636912"/>
            <a:ext cx="72865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Soluciones verticales</a:t>
            </a:r>
          </a:p>
        </p:txBody>
      </p:sp>
    </p:spTree>
    <p:extLst>
      <p:ext uri="{BB962C8B-B14F-4D97-AF65-F5344CB8AC3E}">
        <p14:creationId xmlns:p14="http://schemas.microsoft.com/office/powerpoint/2010/main" val="45256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9752" y="98072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Soluciones verticales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93311"/>
              </p:ext>
            </p:extLst>
          </p:nvPr>
        </p:nvGraphicFramePr>
        <p:xfrm>
          <a:off x="1043608" y="1942048"/>
          <a:ext cx="3120008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20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  <a:latin typeface="Hero Bold" panose="00000800000000000000" pitchFamily="2" charset="0"/>
                        </a:rPr>
                        <a:t>SYREMM</a:t>
                      </a:r>
                      <a:endParaRPr lang="es-MX" dirty="0">
                        <a:solidFill>
                          <a:schemeClr val="tx1"/>
                        </a:solidFill>
                        <a:latin typeface="Hero Bold" panose="000008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Hero Bold" panose="00000800000000000000" pitchFamily="2" charset="0"/>
                        </a:rPr>
                        <a:t>Punto de venta</a:t>
                      </a:r>
                      <a:endParaRPr lang="es-MX" dirty="0">
                        <a:solidFill>
                          <a:schemeClr val="bg1"/>
                        </a:solidFill>
                        <a:latin typeface="Hero Bold" panose="000008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Hero Bold" panose="00000800000000000000" pitchFamily="2" charset="0"/>
                        </a:rPr>
                        <a:t>Venta TAE</a:t>
                      </a:r>
                      <a:endParaRPr lang="es-MX" dirty="0">
                        <a:solidFill>
                          <a:schemeClr val="bg1"/>
                        </a:solidFill>
                        <a:latin typeface="Hero Bold" panose="000008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8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Hero Bold" panose="00000800000000000000" pitchFamily="2" charset="0"/>
                        </a:rPr>
                        <a:t>Compras</a:t>
                      </a:r>
                      <a:endParaRPr lang="es-MX" dirty="0">
                        <a:solidFill>
                          <a:schemeClr val="bg1"/>
                        </a:solidFill>
                        <a:latin typeface="Hero Bold" panose="000008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10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Hero Bold" panose="00000800000000000000" pitchFamily="2" charset="0"/>
                        </a:rPr>
                        <a:t>Tesorería</a:t>
                      </a:r>
                      <a:endParaRPr lang="es-MX" dirty="0">
                        <a:solidFill>
                          <a:schemeClr val="bg1"/>
                        </a:solidFill>
                        <a:latin typeface="Hero Bold" panose="000008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Hero Bold" panose="00000800000000000000" pitchFamily="2" charset="0"/>
                        </a:rPr>
                        <a:t>Inventario</a:t>
                      </a:r>
                      <a:endParaRPr lang="es-MX" dirty="0">
                        <a:solidFill>
                          <a:schemeClr val="bg1"/>
                        </a:solidFill>
                        <a:latin typeface="Hero Bold" panose="000008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03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Hero Bold" panose="00000800000000000000" pitchFamily="2" charset="0"/>
                        </a:rPr>
                        <a:t>Laboratorio</a:t>
                      </a:r>
                      <a:endParaRPr lang="es-MX" dirty="0">
                        <a:solidFill>
                          <a:schemeClr val="bg1"/>
                        </a:solidFill>
                        <a:latin typeface="Hero Bold" panose="000008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Hero Bold" panose="00000800000000000000" pitchFamily="2" charset="0"/>
                        </a:rPr>
                        <a:t>Portabilidad</a:t>
                      </a:r>
                      <a:endParaRPr lang="es-MX" dirty="0">
                        <a:solidFill>
                          <a:schemeClr val="bg1"/>
                        </a:solidFill>
                        <a:latin typeface="Hero Bold" panose="000008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Hero Bold" panose="00000800000000000000" pitchFamily="2" charset="0"/>
                        </a:rPr>
                        <a:t>Planes</a:t>
                      </a:r>
                      <a:endParaRPr lang="es-MX" dirty="0">
                        <a:solidFill>
                          <a:schemeClr val="bg1"/>
                        </a:solidFill>
                        <a:latin typeface="Hero Bold" panose="000008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Hero Bold" panose="00000800000000000000" pitchFamily="2" charset="0"/>
                        </a:rPr>
                        <a:t>Control de papeletas</a:t>
                      </a:r>
                      <a:endParaRPr lang="es-MX" dirty="0">
                        <a:solidFill>
                          <a:schemeClr val="bg1"/>
                        </a:solidFill>
                        <a:latin typeface="Hero Bold" panose="000008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Hero Bold" panose="00000800000000000000" pitchFamily="2" charset="0"/>
                        </a:rPr>
                        <a:t>Reportes</a:t>
                      </a:r>
                      <a:endParaRPr lang="es-MX" dirty="0">
                        <a:solidFill>
                          <a:schemeClr val="bg1"/>
                        </a:solidFill>
                        <a:latin typeface="Hero Bold" panose="000008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4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419872" y="111603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SYREMM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13232" y="2023680"/>
            <a:ext cx="8163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SYREM es la solución de negocios para las empresas dedicadas a la venta y distribución de productos a detalle:</a:t>
            </a:r>
          </a:p>
          <a:p>
            <a:endParaRPr lang="es-MX" sz="20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Venta de artículos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Tiempo aire electrónico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Inventarios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Compras</a:t>
            </a:r>
            <a:endParaRPr lang="es-MX" dirty="0">
              <a:solidFill>
                <a:schemeClr val="bg1"/>
              </a:solidFill>
              <a:latin typeface="Hero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912197"/>
            <a:ext cx="4464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Administración de materiales</a:t>
            </a:r>
          </a:p>
          <a:p>
            <a:pPr algn="just">
              <a:defRPr/>
            </a:pPr>
            <a:endParaRPr lang="es-MX" sz="14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Tx/>
              <a:buChar char="•"/>
              <a:defRPr/>
            </a:pPr>
            <a:r>
              <a:rPr lang="es-MX" sz="14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Clasificación por línea, </a:t>
            </a:r>
            <a:r>
              <a:rPr lang="es-MX" sz="1400" dirty="0" err="1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sublínea</a:t>
            </a:r>
            <a:r>
              <a:rPr lang="es-MX" sz="14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marca, presentación, fabricante y proveedor.</a:t>
            </a:r>
          </a:p>
          <a:p>
            <a:pPr lvl="1" algn="just">
              <a:buFontTx/>
              <a:buChar char="•"/>
              <a:defRPr/>
            </a:pPr>
            <a:r>
              <a:rPr lang="es-MX" sz="14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Materiales inventariables.</a:t>
            </a:r>
          </a:p>
          <a:p>
            <a:pPr lvl="1" algn="just">
              <a:buFontTx/>
              <a:buChar char="•"/>
              <a:defRPr/>
            </a:pPr>
            <a:r>
              <a:rPr lang="es-MX" sz="14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Manejo de piezas.</a:t>
            </a:r>
          </a:p>
          <a:p>
            <a:pPr lvl="1" algn="just">
              <a:buFontTx/>
              <a:buChar char="•"/>
              <a:defRPr/>
            </a:pPr>
            <a:r>
              <a:rPr lang="es-MX" sz="14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Manejo de refacciones.</a:t>
            </a:r>
          </a:p>
          <a:p>
            <a:pPr algn="just">
              <a:defRPr/>
            </a:pPr>
            <a:endParaRPr lang="es-MX" sz="1400" b="1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Administración de existencias</a:t>
            </a:r>
          </a:p>
          <a:p>
            <a:pPr algn="just">
              <a:defRPr/>
            </a:pP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Tx/>
              <a:buChar char="•"/>
              <a:defRPr/>
            </a:pPr>
            <a:r>
              <a:rPr lang="es-MX" sz="14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Múltiples tiendas </a:t>
            </a:r>
          </a:p>
          <a:p>
            <a:pPr lvl="1" algn="just">
              <a:buFontTx/>
              <a:buChar char="•"/>
              <a:defRPr/>
            </a:pPr>
            <a:r>
              <a:rPr lang="es-MX" sz="14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Manejo de Kardex</a:t>
            </a:r>
          </a:p>
          <a:p>
            <a:pPr lvl="1" algn="just">
              <a:buFontTx/>
              <a:buChar char="•"/>
              <a:defRPr/>
            </a:pPr>
            <a:r>
              <a:rPr lang="es-MX" sz="14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Inventarios Físicos</a:t>
            </a:r>
          </a:p>
          <a:p>
            <a:pPr lvl="1" algn="just">
              <a:defRPr/>
            </a:pPr>
            <a:endParaRPr lang="es-MX" sz="14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Inventarios</a:t>
            </a:r>
          </a:p>
          <a:p>
            <a:pPr algn="just">
              <a:buFontTx/>
              <a:buChar char="•"/>
              <a:defRPr/>
            </a:pP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Tx/>
              <a:buChar char="•"/>
              <a:defRPr/>
            </a:pPr>
            <a:r>
              <a:rPr lang="es-MX" sz="14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Movimientos de Compra</a:t>
            </a:r>
          </a:p>
          <a:p>
            <a:pPr lvl="1" algn="just">
              <a:buFontTx/>
              <a:buChar char="•"/>
              <a:defRPr/>
            </a:pPr>
            <a:r>
              <a:rPr lang="es-MX" sz="14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Movimientos de Traspaso entre almacenes</a:t>
            </a:r>
          </a:p>
          <a:p>
            <a:pPr lvl="1" algn="just">
              <a:buFontTx/>
              <a:buChar char="•"/>
              <a:defRPr/>
            </a:pPr>
            <a:r>
              <a:rPr lang="es-MX" sz="14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Movimientos de Trasferencias entre tiendas</a:t>
            </a:r>
          </a:p>
          <a:p>
            <a:pPr lvl="1" algn="just">
              <a:buFontTx/>
              <a:buChar char="•"/>
              <a:defRPr/>
            </a:pPr>
            <a:r>
              <a:rPr lang="es-MX" sz="14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Movimientos de Ajustes</a:t>
            </a:r>
          </a:p>
          <a:p>
            <a:pPr lvl="1" algn="just">
              <a:buFontTx/>
              <a:buChar char="•"/>
              <a:defRPr/>
            </a:pPr>
            <a:r>
              <a:rPr lang="es-MX" sz="14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Movimientos por Venta</a:t>
            </a:r>
          </a:p>
          <a:p>
            <a:pPr lvl="1" algn="just">
              <a:buFontTx/>
              <a:buChar char="•"/>
              <a:defRPr/>
            </a:pPr>
            <a:r>
              <a:rPr lang="es-MX" sz="14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Inventarios de Físicos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2959477" cy="196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92A8D6-41E8-F54C-D09A-1684B8889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5" y="4005064"/>
            <a:ext cx="2959477" cy="16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8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451693"/>
            <a:ext cx="4067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defRPr/>
            </a:pPr>
            <a:r>
              <a:rPr lang="es-MX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Administración y control de ingresos</a:t>
            </a:r>
          </a:p>
          <a:p>
            <a:pPr lvl="1" algn="just">
              <a:defRPr/>
            </a:pPr>
            <a:endParaRPr lang="es-MX" sz="14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Tx/>
              <a:buChar char="•"/>
              <a:defRPr/>
            </a:pPr>
            <a:r>
              <a:rPr lang="es-MX" sz="16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Control de Turnos para cobro</a:t>
            </a:r>
          </a:p>
          <a:p>
            <a:pPr lvl="1" algn="just">
              <a:buFontTx/>
              <a:buChar char="•"/>
              <a:defRPr/>
            </a:pPr>
            <a:r>
              <a:rPr lang="es-MX" sz="16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Control de Monedas y Documentos</a:t>
            </a:r>
          </a:p>
          <a:p>
            <a:pPr lvl="1" algn="just">
              <a:defRPr/>
            </a:pPr>
            <a:endParaRPr lang="es-MX" sz="16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7300" lvl="2" indent="-342900" algn="just">
              <a:buAutoNum type="arabicPeriod"/>
              <a:defRPr/>
            </a:pPr>
            <a:r>
              <a:rPr lang="es-MX" sz="16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Cheques</a:t>
            </a:r>
          </a:p>
          <a:p>
            <a:pPr marL="1257300" lvl="2" indent="-342900" algn="just">
              <a:buAutoNum type="arabicPeriod"/>
              <a:defRPr/>
            </a:pPr>
            <a:r>
              <a:rPr lang="es-MX" sz="16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Tarjetas</a:t>
            </a:r>
          </a:p>
          <a:p>
            <a:pPr marL="1257300" lvl="2" indent="-342900" algn="just">
              <a:buAutoNum type="arabicPeriod"/>
              <a:defRPr/>
            </a:pPr>
            <a:r>
              <a:rPr lang="es-MX" sz="16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Vales</a:t>
            </a:r>
          </a:p>
          <a:p>
            <a:pPr marL="1257300" lvl="2" indent="-342900" algn="just">
              <a:buAutoNum type="arabicPeriod"/>
              <a:defRPr/>
            </a:pPr>
            <a:r>
              <a:rPr lang="es-MX" sz="16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Efectivo</a:t>
            </a:r>
          </a:p>
          <a:p>
            <a:pPr lvl="2" algn="just">
              <a:defRPr/>
            </a:pPr>
            <a:endParaRPr lang="es-MX" sz="16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Tx/>
              <a:buChar char="•"/>
              <a:defRPr/>
            </a:pPr>
            <a:r>
              <a:rPr lang="es-MX" sz="16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Retiros de Caja</a:t>
            </a:r>
          </a:p>
          <a:p>
            <a:pPr lvl="1" algn="just">
              <a:defRPr/>
            </a:pPr>
            <a:endParaRPr lang="es-MX" sz="16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algn="just">
              <a:defRPr/>
            </a:pPr>
            <a:r>
              <a:rPr lang="es-MX" sz="16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1. Corte Parcial</a:t>
            </a:r>
          </a:p>
          <a:p>
            <a:pPr lvl="2" algn="just">
              <a:defRPr/>
            </a:pPr>
            <a:r>
              <a:rPr lang="es-MX" sz="16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2. Corte Total</a:t>
            </a:r>
          </a:p>
          <a:p>
            <a:pPr lvl="1" algn="just">
              <a:defRPr/>
            </a:pPr>
            <a:endParaRPr lang="es-MX" sz="1400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s-MX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Administración de Clientes</a:t>
            </a:r>
          </a:p>
          <a:p>
            <a:pPr algn="just">
              <a:buFontTx/>
              <a:buChar char="•"/>
              <a:defRPr/>
            </a:pPr>
            <a:endParaRPr lang="es-MX" sz="1400" b="1" dirty="0">
              <a:solidFill>
                <a:schemeClr val="bg1"/>
              </a:solidFill>
              <a:latin typeface="Hero Bold" panose="000008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Tx/>
              <a:buChar char="•"/>
              <a:defRPr/>
            </a:pPr>
            <a:r>
              <a:rPr lang="es-MX" sz="16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Registro de Clientes.</a:t>
            </a:r>
          </a:p>
          <a:p>
            <a:pPr lvl="1" algn="just">
              <a:buFontTx/>
              <a:buChar char="•"/>
              <a:defRPr/>
            </a:pPr>
            <a:r>
              <a:rPr lang="es-MX" sz="16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Definición parámetros de crédito y facturación.</a:t>
            </a:r>
          </a:p>
          <a:p>
            <a:pPr lvl="1" algn="just">
              <a:buFontTx/>
              <a:buChar char="•"/>
              <a:defRPr/>
            </a:pPr>
            <a:r>
              <a:rPr lang="es-MX" sz="16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Listas de precios.</a:t>
            </a:r>
          </a:p>
          <a:p>
            <a:pPr lvl="1" algn="just">
              <a:buFontTx/>
              <a:buChar char="•"/>
              <a:defRPr/>
            </a:pPr>
            <a:r>
              <a:rPr lang="es-MX" sz="1600" dirty="0">
                <a:solidFill>
                  <a:schemeClr val="bg1"/>
                </a:solidFill>
                <a:latin typeface="Hero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Descuentos y Promociones.</a:t>
            </a:r>
            <a:endParaRPr lang="es-MX" sz="1600" dirty="0">
              <a:solidFill>
                <a:schemeClr val="bg1"/>
              </a:solidFill>
              <a:latin typeface="Hero Bold" panose="000008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9375"/>
            <a:ext cx="3168352" cy="15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58901"/>
            <a:ext cx="316835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6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3136</TotalTime>
  <Words>344</Words>
  <Application>Microsoft Office PowerPoint</Application>
  <PresentationFormat>Presentación en pantalla (4:3)</PresentationFormat>
  <Paragraphs>120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Aaux ProRegular</vt:lpstr>
      <vt:lpstr>Abadi</vt:lpstr>
      <vt:lpstr>Arial</vt:lpstr>
      <vt:lpstr>Hero Bold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LAURA SALAZAR</cp:lastModifiedBy>
  <cp:revision>57</cp:revision>
  <dcterms:created xsi:type="dcterms:W3CDTF">2014-08-25T19:27:52Z</dcterms:created>
  <dcterms:modified xsi:type="dcterms:W3CDTF">2023-02-23T00:50:37Z</dcterms:modified>
</cp:coreProperties>
</file>